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3A6A9A-FD04-45FF-AE3A-EB916A424395}"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B8D8B1-5577-4AE2-B7F7-13A748B22829}"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2488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6F3A6A9A-FD04-45FF-AE3A-EB916A424395}" type="datetimeFigureOut">
              <a:rPr lang="en-IN" smtClean="0"/>
              <a:t>26-04-2024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1B8D8B1-5577-4AE2-B7F7-13A748B22829}" type="slidenum">
              <a:rPr lang="en-IN" smtClean="0"/>
              <a:t>‹#›</a:t>
            </a:fld>
            <a:endParaRPr lang="en-IN"/>
          </a:p>
        </p:txBody>
      </p:sp>
    </p:spTree>
    <p:extLst>
      <p:ext uri="{BB962C8B-B14F-4D97-AF65-F5344CB8AC3E}">
        <p14:creationId xmlns:p14="http://schemas.microsoft.com/office/powerpoint/2010/main" val="3684883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3A6A9A-FD04-45FF-AE3A-EB916A424395}"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B8D8B1-5577-4AE2-B7F7-13A748B22829}" type="slidenum">
              <a:rPr lang="en-IN" smtClean="0"/>
              <a:t>‹#›</a:t>
            </a:fld>
            <a:endParaRPr lang="en-IN"/>
          </a:p>
        </p:txBody>
      </p:sp>
    </p:spTree>
    <p:extLst>
      <p:ext uri="{BB962C8B-B14F-4D97-AF65-F5344CB8AC3E}">
        <p14:creationId xmlns:p14="http://schemas.microsoft.com/office/powerpoint/2010/main" val="2705507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3A6A9A-FD04-45FF-AE3A-EB916A424395}"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B8D8B1-5577-4AE2-B7F7-13A748B22829}"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258205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3A6A9A-FD04-45FF-AE3A-EB916A424395}"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B8D8B1-5577-4AE2-B7F7-13A748B22829}" type="slidenum">
              <a:rPr lang="en-IN" smtClean="0"/>
              <a:t>‹#›</a:t>
            </a:fld>
            <a:endParaRPr lang="en-IN"/>
          </a:p>
        </p:txBody>
      </p:sp>
    </p:spTree>
    <p:extLst>
      <p:ext uri="{BB962C8B-B14F-4D97-AF65-F5344CB8AC3E}">
        <p14:creationId xmlns:p14="http://schemas.microsoft.com/office/powerpoint/2010/main" val="933813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3A6A9A-FD04-45FF-AE3A-EB916A424395}"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B8D8B1-5577-4AE2-B7F7-13A748B22829}"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649333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3A6A9A-FD04-45FF-AE3A-EB916A424395}"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B8D8B1-5577-4AE2-B7F7-13A748B22829}" type="slidenum">
              <a:rPr lang="en-IN" smtClean="0"/>
              <a:t>‹#›</a:t>
            </a:fld>
            <a:endParaRPr lang="en-IN"/>
          </a:p>
        </p:txBody>
      </p:sp>
    </p:spTree>
    <p:extLst>
      <p:ext uri="{BB962C8B-B14F-4D97-AF65-F5344CB8AC3E}">
        <p14:creationId xmlns:p14="http://schemas.microsoft.com/office/powerpoint/2010/main" val="19591384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3A6A9A-FD04-45FF-AE3A-EB916A424395}"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B8D8B1-5577-4AE2-B7F7-13A748B22829}" type="slidenum">
              <a:rPr lang="en-IN" smtClean="0"/>
              <a:t>‹#›</a:t>
            </a:fld>
            <a:endParaRPr lang="en-IN"/>
          </a:p>
        </p:txBody>
      </p:sp>
    </p:spTree>
    <p:extLst>
      <p:ext uri="{BB962C8B-B14F-4D97-AF65-F5344CB8AC3E}">
        <p14:creationId xmlns:p14="http://schemas.microsoft.com/office/powerpoint/2010/main" val="31892699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3A6A9A-FD04-45FF-AE3A-EB916A424395}"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B8D8B1-5577-4AE2-B7F7-13A748B22829}" type="slidenum">
              <a:rPr lang="en-IN" smtClean="0"/>
              <a:t>‹#›</a:t>
            </a:fld>
            <a:endParaRPr lang="en-IN"/>
          </a:p>
        </p:txBody>
      </p:sp>
    </p:spTree>
    <p:extLst>
      <p:ext uri="{BB962C8B-B14F-4D97-AF65-F5344CB8AC3E}">
        <p14:creationId xmlns:p14="http://schemas.microsoft.com/office/powerpoint/2010/main" val="2110781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3A6A9A-FD04-45FF-AE3A-EB916A424395}"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B8D8B1-5577-4AE2-B7F7-13A748B22829}" type="slidenum">
              <a:rPr lang="en-IN" smtClean="0"/>
              <a:t>‹#›</a:t>
            </a:fld>
            <a:endParaRPr lang="en-IN"/>
          </a:p>
        </p:txBody>
      </p:sp>
    </p:spTree>
    <p:extLst>
      <p:ext uri="{BB962C8B-B14F-4D97-AF65-F5344CB8AC3E}">
        <p14:creationId xmlns:p14="http://schemas.microsoft.com/office/powerpoint/2010/main" val="1979703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3A6A9A-FD04-45FF-AE3A-EB916A424395}"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B8D8B1-5577-4AE2-B7F7-13A748B22829}" type="slidenum">
              <a:rPr lang="en-IN" smtClean="0"/>
              <a:t>‹#›</a:t>
            </a:fld>
            <a:endParaRPr lang="en-IN"/>
          </a:p>
        </p:txBody>
      </p:sp>
    </p:spTree>
    <p:extLst>
      <p:ext uri="{BB962C8B-B14F-4D97-AF65-F5344CB8AC3E}">
        <p14:creationId xmlns:p14="http://schemas.microsoft.com/office/powerpoint/2010/main" val="232234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3A6A9A-FD04-45FF-AE3A-EB916A424395}" type="datetimeFigureOut">
              <a:rPr lang="en-IN" smtClean="0"/>
              <a:t>26-04-2024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1B8D8B1-5577-4AE2-B7F7-13A748B22829}" type="slidenum">
              <a:rPr lang="en-IN" smtClean="0"/>
              <a:t>‹#›</a:t>
            </a:fld>
            <a:endParaRPr lang="en-IN"/>
          </a:p>
        </p:txBody>
      </p:sp>
    </p:spTree>
    <p:extLst>
      <p:ext uri="{BB962C8B-B14F-4D97-AF65-F5344CB8AC3E}">
        <p14:creationId xmlns:p14="http://schemas.microsoft.com/office/powerpoint/2010/main" val="2931680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3A6A9A-FD04-45FF-AE3A-EB916A424395}" type="datetimeFigureOut">
              <a:rPr lang="en-IN" smtClean="0"/>
              <a:t>26-04-2024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1B8D8B1-5577-4AE2-B7F7-13A748B22829}" type="slidenum">
              <a:rPr lang="en-IN" smtClean="0"/>
              <a:t>‹#›</a:t>
            </a:fld>
            <a:endParaRPr lang="en-IN"/>
          </a:p>
        </p:txBody>
      </p:sp>
    </p:spTree>
    <p:extLst>
      <p:ext uri="{BB962C8B-B14F-4D97-AF65-F5344CB8AC3E}">
        <p14:creationId xmlns:p14="http://schemas.microsoft.com/office/powerpoint/2010/main" val="2456303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3A6A9A-FD04-45FF-AE3A-EB916A424395}" type="datetimeFigureOut">
              <a:rPr lang="en-IN" smtClean="0"/>
              <a:t>26-04-2024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1B8D8B1-5577-4AE2-B7F7-13A748B22829}" type="slidenum">
              <a:rPr lang="en-IN" smtClean="0"/>
              <a:t>‹#›</a:t>
            </a:fld>
            <a:endParaRPr lang="en-IN"/>
          </a:p>
        </p:txBody>
      </p:sp>
    </p:spTree>
    <p:extLst>
      <p:ext uri="{BB962C8B-B14F-4D97-AF65-F5344CB8AC3E}">
        <p14:creationId xmlns:p14="http://schemas.microsoft.com/office/powerpoint/2010/main" val="473888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3A6A9A-FD04-45FF-AE3A-EB916A424395}" type="datetimeFigureOut">
              <a:rPr lang="en-IN" smtClean="0"/>
              <a:t>26-04-2024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1B8D8B1-5577-4AE2-B7F7-13A748B22829}" type="slidenum">
              <a:rPr lang="en-IN" smtClean="0"/>
              <a:t>‹#›</a:t>
            </a:fld>
            <a:endParaRPr lang="en-IN"/>
          </a:p>
        </p:txBody>
      </p:sp>
    </p:spTree>
    <p:extLst>
      <p:ext uri="{BB962C8B-B14F-4D97-AF65-F5344CB8AC3E}">
        <p14:creationId xmlns:p14="http://schemas.microsoft.com/office/powerpoint/2010/main" val="662507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3A6A9A-FD04-45FF-AE3A-EB916A424395}" type="datetimeFigureOut">
              <a:rPr lang="en-IN" smtClean="0"/>
              <a:t>26-04-2024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1B8D8B1-5577-4AE2-B7F7-13A748B22829}" type="slidenum">
              <a:rPr lang="en-IN" smtClean="0"/>
              <a:t>‹#›</a:t>
            </a:fld>
            <a:endParaRPr lang="en-IN"/>
          </a:p>
        </p:txBody>
      </p:sp>
    </p:spTree>
    <p:extLst>
      <p:ext uri="{BB962C8B-B14F-4D97-AF65-F5344CB8AC3E}">
        <p14:creationId xmlns:p14="http://schemas.microsoft.com/office/powerpoint/2010/main" val="3007697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3A6A9A-FD04-45FF-AE3A-EB916A424395}" type="datetimeFigureOut">
              <a:rPr lang="en-IN" smtClean="0"/>
              <a:t>26-04-2024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1B8D8B1-5577-4AE2-B7F7-13A748B22829}" type="slidenum">
              <a:rPr lang="en-IN" smtClean="0"/>
              <a:t>‹#›</a:t>
            </a:fld>
            <a:endParaRPr lang="en-IN"/>
          </a:p>
        </p:txBody>
      </p:sp>
    </p:spTree>
    <p:extLst>
      <p:ext uri="{BB962C8B-B14F-4D97-AF65-F5344CB8AC3E}">
        <p14:creationId xmlns:p14="http://schemas.microsoft.com/office/powerpoint/2010/main" val="3447294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6F3A6A9A-FD04-45FF-AE3A-EB916A424395}" type="datetimeFigureOut">
              <a:rPr lang="en-IN" smtClean="0"/>
              <a:t>26-04-2024</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71B8D8B1-5577-4AE2-B7F7-13A748B22829}" type="slidenum">
              <a:rPr lang="en-IN" smtClean="0"/>
              <a:t>‹#›</a:t>
            </a:fld>
            <a:endParaRPr lang="en-IN"/>
          </a:p>
        </p:txBody>
      </p:sp>
    </p:spTree>
    <p:extLst>
      <p:ext uri="{BB962C8B-B14F-4D97-AF65-F5344CB8AC3E}">
        <p14:creationId xmlns:p14="http://schemas.microsoft.com/office/powerpoint/2010/main" val="88893482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7.xml"/><Relationship Id="rId7" Type="http://schemas.openxmlformats.org/officeDocument/2006/relationships/image" Target="../media/image1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F76C5-9519-4ACB-9793-4BB660947F9E}"/>
              </a:ext>
            </a:extLst>
          </p:cNvPr>
          <p:cNvSpPr>
            <a:spLocks noGrp="1"/>
          </p:cNvSpPr>
          <p:nvPr>
            <p:ph type="ctrTitle"/>
          </p:nvPr>
        </p:nvSpPr>
        <p:spPr>
          <a:xfrm>
            <a:off x="684211" y="685800"/>
            <a:ext cx="3331977" cy="1178860"/>
          </a:xfrm>
        </p:spPr>
        <p:txBody>
          <a:bodyPr/>
          <a:lstStyle/>
          <a:p>
            <a:r>
              <a:rPr lang="en-IN" b="1" dirty="0">
                <a:solidFill>
                  <a:schemeClr val="bg1"/>
                </a:solidFill>
                <a:latin typeface="Times New Roman" panose="02020603050405020304" pitchFamily="18" charset="0"/>
                <a:cs typeface="Times New Roman" panose="02020603050405020304" pitchFamily="18" charset="0"/>
              </a:rPr>
              <a:t>WaveCoN</a:t>
            </a:r>
          </a:p>
        </p:txBody>
      </p:sp>
      <p:sp>
        <p:nvSpPr>
          <p:cNvPr id="3" name="Subtitle 2">
            <a:extLst>
              <a:ext uri="{FF2B5EF4-FFF2-40B4-BE49-F238E27FC236}">
                <a16:creationId xmlns:a16="http://schemas.microsoft.com/office/drawing/2014/main" id="{449FE526-E583-4A43-A992-45DE3C647BAC}"/>
              </a:ext>
            </a:extLst>
          </p:cNvPr>
          <p:cNvSpPr>
            <a:spLocks noGrp="1"/>
          </p:cNvSpPr>
          <p:nvPr>
            <p:ph type="subTitle" idx="1"/>
          </p:nvPr>
        </p:nvSpPr>
        <p:spPr>
          <a:xfrm>
            <a:off x="820884" y="2642749"/>
            <a:ext cx="3386906" cy="472411"/>
          </a:xfrm>
        </p:spPr>
        <p:txBody>
          <a:bodyPr/>
          <a:lstStyle/>
          <a:p>
            <a:r>
              <a:rPr lang="en-IN" dirty="0">
                <a:solidFill>
                  <a:schemeClr val="tx1"/>
                </a:solidFill>
                <a:latin typeface="Times New Roman" panose="02020603050405020304" pitchFamily="18" charset="0"/>
                <a:cs typeface="Times New Roman" panose="02020603050405020304" pitchFamily="18" charset="0"/>
              </a:rPr>
              <a:t>Presented By Bhavani</a:t>
            </a:r>
          </a:p>
        </p:txBody>
      </p:sp>
      <p:sp>
        <p:nvSpPr>
          <p:cNvPr id="5" name="TextBox 4">
            <a:extLst>
              <a:ext uri="{FF2B5EF4-FFF2-40B4-BE49-F238E27FC236}">
                <a16:creationId xmlns:a16="http://schemas.microsoft.com/office/drawing/2014/main" id="{57115DCC-EC1C-4437-9E0A-B42118918E73}"/>
              </a:ext>
            </a:extLst>
          </p:cNvPr>
          <p:cNvSpPr txBox="1"/>
          <p:nvPr/>
        </p:nvSpPr>
        <p:spPr>
          <a:xfrm>
            <a:off x="980048" y="1864660"/>
            <a:ext cx="2623764" cy="369332"/>
          </a:xfrm>
          <a:prstGeom prst="rect">
            <a:avLst/>
          </a:prstGeom>
          <a:noFill/>
        </p:spPr>
        <p:txBody>
          <a:bodyPr wrap="square">
            <a:spAutoFit/>
          </a:bodyPr>
          <a:lstStyle/>
          <a:p>
            <a:r>
              <a:rPr lang="en-IN" b="1" dirty="0">
                <a:solidFill>
                  <a:schemeClr val="bg1"/>
                </a:solidFill>
                <a:latin typeface="Times New Roman" panose="02020603050405020304" pitchFamily="18" charset="0"/>
                <a:cs typeface="Times New Roman" panose="02020603050405020304" pitchFamily="18" charset="0"/>
              </a:rPr>
              <a:t>TELECOM ANALYSIS</a:t>
            </a:r>
            <a:endParaRPr lang="en-IN" dirty="0"/>
          </a:p>
        </p:txBody>
      </p:sp>
      <p:pic>
        <p:nvPicPr>
          <p:cNvPr id="13" name="Audio 12">
            <a:hlinkClick r:id="" action="ppaction://media"/>
            <a:extLst>
              <a:ext uri="{FF2B5EF4-FFF2-40B4-BE49-F238E27FC236}">
                <a16:creationId xmlns:a16="http://schemas.microsoft.com/office/drawing/2014/main" id="{4B7530DD-64F3-4513-8607-A25C7C36DAE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05099911"/>
      </p:ext>
    </p:extLst>
  </p:cSld>
  <p:clrMapOvr>
    <a:masterClrMapping/>
  </p:clrMapOvr>
  <mc:AlternateContent xmlns:mc="http://schemas.openxmlformats.org/markup-compatibility/2006" xmlns:p14="http://schemas.microsoft.com/office/powerpoint/2010/main">
    <mc:Choice Requires="p14">
      <p:transition spd="slow" p14:dur="2000" advTm="13013"/>
    </mc:Choice>
    <mc:Fallback xmlns="">
      <p:transition spd="slow" advTm="13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E180D4A7-C9FB-4DFB-919C-405C955672EB}">
      <p14:showEvtLst xmlns:p14="http://schemas.microsoft.com/office/powerpoint/2010/main">
        <p14:playEvt time="135" objId="7"/>
        <p14:stopEvt time="1033" objId="7"/>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27B7A3-BBFF-484B-BD76-0580CAEC7082}"/>
              </a:ext>
            </a:extLst>
          </p:cNvPr>
          <p:cNvSpPr txBox="1"/>
          <p:nvPr/>
        </p:nvSpPr>
        <p:spPr>
          <a:xfrm>
            <a:off x="2299447" y="2850777"/>
            <a:ext cx="7593106" cy="830997"/>
          </a:xfrm>
          <a:prstGeom prst="rect">
            <a:avLst/>
          </a:prstGeom>
          <a:noFill/>
        </p:spPr>
        <p:txBody>
          <a:bodyPr wrap="square" rtlCol="0">
            <a:spAutoFit/>
          </a:bodyPr>
          <a:lstStyle/>
          <a:p>
            <a:pPr algn="ctr"/>
            <a:r>
              <a:rPr lang="en-IN" sz="4800" i="1" dirty="0"/>
              <a:t>Thank You</a:t>
            </a:r>
          </a:p>
        </p:txBody>
      </p:sp>
      <p:pic>
        <p:nvPicPr>
          <p:cNvPr id="10" name="Audio 9">
            <a:hlinkClick r:id="" action="ppaction://media"/>
            <a:extLst>
              <a:ext uri="{FF2B5EF4-FFF2-40B4-BE49-F238E27FC236}">
                <a16:creationId xmlns:a16="http://schemas.microsoft.com/office/drawing/2014/main" id="{0AC2AC29-C127-407A-A435-7FA35AE58C4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982747906"/>
      </p:ext>
    </p:extLst>
  </p:cSld>
  <p:clrMapOvr>
    <a:masterClrMapping/>
  </p:clrMapOvr>
  <mc:AlternateContent xmlns:mc="http://schemas.openxmlformats.org/markup-compatibility/2006" xmlns:p14="http://schemas.microsoft.com/office/powerpoint/2010/main">
    <mc:Choice Requires="p14">
      <p:transition spd="slow" p14:dur="2000" advTm="9140"/>
    </mc:Choice>
    <mc:Fallback xmlns="">
      <p:transition spd="slow" advTm="9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998E40-6103-4C71-BF4B-3B1E176E8E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572" y="1759057"/>
            <a:ext cx="4946543" cy="4014061"/>
          </a:xfrm>
          <a:prstGeom prst="rect">
            <a:avLst/>
          </a:prstGeom>
        </p:spPr>
      </p:pic>
      <p:sp>
        <p:nvSpPr>
          <p:cNvPr id="6" name="TextBox 5">
            <a:extLst>
              <a:ext uri="{FF2B5EF4-FFF2-40B4-BE49-F238E27FC236}">
                <a16:creationId xmlns:a16="http://schemas.microsoft.com/office/drawing/2014/main" id="{1414D762-B225-495D-899B-ED06808CA55B}"/>
              </a:ext>
            </a:extLst>
          </p:cNvPr>
          <p:cNvSpPr txBox="1"/>
          <p:nvPr/>
        </p:nvSpPr>
        <p:spPr>
          <a:xfrm>
            <a:off x="7152468" y="1185620"/>
            <a:ext cx="4757979" cy="646331"/>
          </a:xfrm>
          <a:prstGeom prst="rect">
            <a:avLst/>
          </a:prstGeom>
          <a:noFill/>
        </p:spPr>
        <p:txBody>
          <a:bodyPr wrap="square" rtlCol="0">
            <a:spAutoFit/>
          </a:bodyPr>
          <a:lstStyle/>
          <a:p>
            <a:r>
              <a:rPr lang="en-IN" sz="3600" dirty="0">
                <a:solidFill>
                  <a:schemeClr val="bg1"/>
                </a:solidFill>
                <a:latin typeface="Times New Roman" panose="02020603050405020304" pitchFamily="18" charset="0"/>
                <a:cs typeface="Times New Roman" panose="02020603050405020304" pitchFamily="18" charset="0"/>
              </a:rPr>
              <a:t>About Wavecon</a:t>
            </a:r>
          </a:p>
        </p:txBody>
      </p:sp>
      <p:sp>
        <p:nvSpPr>
          <p:cNvPr id="7" name="TextBox 6">
            <a:extLst>
              <a:ext uri="{FF2B5EF4-FFF2-40B4-BE49-F238E27FC236}">
                <a16:creationId xmlns:a16="http://schemas.microsoft.com/office/drawing/2014/main" id="{4A194710-BC6D-444F-B65D-76E798D49E21}"/>
              </a:ext>
            </a:extLst>
          </p:cNvPr>
          <p:cNvSpPr txBox="1"/>
          <p:nvPr/>
        </p:nvSpPr>
        <p:spPr>
          <a:xfrm>
            <a:off x="6594529" y="2007031"/>
            <a:ext cx="5052447" cy="2308324"/>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Wavecon is a top telecom company having launched 5G services </a:t>
            </a:r>
            <a:r>
              <a:rPr lang="en-US" dirty="0">
                <a:latin typeface="Times New Roman" panose="02020603050405020304" pitchFamily="18" charset="0"/>
                <a:cs typeface="Times New Roman" panose="02020603050405020304" pitchFamily="18" charset="0"/>
              </a:rPr>
              <a:t>d</a:t>
            </a:r>
            <a:r>
              <a:rPr lang="en-US" b="0" i="0" dirty="0">
                <a:effectLst/>
                <a:latin typeface="Times New Roman" panose="02020603050405020304" pitchFamily="18" charset="0"/>
                <a:cs typeface="Times New Roman" panose="02020603050405020304" pitchFamily="18" charset="0"/>
              </a:rPr>
              <a:t>espite the overwhelming success of the 5G launch, WaveCon remains vigilant in monitoring key performance indicators (KPIs) to ensure continued success. Through rigorous analysis and optimization, WaveCon identifies areas for improvement and implements strategic initiatives to maximize performance post-5G launch.</a:t>
            </a:r>
            <a:endParaRPr lang="en-IN" dirty="0">
              <a:latin typeface="Times New Roman" panose="02020603050405020304" pitchFamily="18" charset="0"/>
              <a:cs typeface="Times New Roman" panose="02020603050405020304" pitchFamily="18" charset="0"/>
            </a:endParaRPr>
          </a:p>
        </p:txBody>
      </p:sp>
      <p:pic>
        <p:nvPicPr>
          <p:cNvPr id="10" name="Audio 9">
            <a:hlinkClick r:id="" action="ppaction://media"/>
            <a:extLst>
              <a:ext uri="{FF2B5EF4-FFF2-40B4-BE49-F238E27FC236}">
                <a16:creationId xmlns:a16="http://schemas.microsoft.com/office/drawing/2014/main" id="{6FC63E9C-63AE-402C-BCAC-A7BDE05005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90685095"/>
      </p:ext>
    </p:extLst>
  </p:cSld>
  <p:clrMapOvr>
    <a:masterClrMapping/>
  </p:clrMapOvr>
  <mc:AlternateContent xmlns:mc="http://schemas.openxmlformats.org/markup-compatibility/2006" xmlns:p14="http://schemas.microsoft.com/office/powerpoint/2010/main">
    <mc:Choice Requires="p14">
      <p:transition spd="slow" p14:dur="2000" advTm="14399"/>
    </mc:Choice>
    <mc:Fallback xmlns="">
      <p:transition spd="slow" advTm="14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14D762-B225-495D-899B-ED06808CA55B}"/>
              </a:ext>
            </a:extLst>
          </p:cNvPr>
          <p:cNvSpPr txBox="1"/>
          <p:nvPr/>
        </p:nvSpPr>
        <p:spPr>
          <a:xfrm>
            <a:off x="573438" y="1185620"/>
            <a:ext cx="3277891" cy="646331"/>
          </a:xfrm>
          <a:prstGeom prst="rect">
            <a:avLst/>
          </a:prstGeom>
          <a:noFill/>
        </p:spPr>
        <p:txBody>
          <a:bodyPr wrap="square" rtlCol="0">
            <a:spAutoFit/>
          </a:bodyPr>
          <a:lstStyle/>
          <a:p>
            <a:r>
              <a:rPr lang="en-IN" sz="3600" dirty="0">
                <a:solidFill>
                  <a:schemeClr val="bg1"/>
                </a:solidFill>
                <a:latin typeface="Times New Roman" panose="02020603050405020304" pitchFamily="18" charset="0"/>
                <a:cs typeface="Times New Roman" panose="02020603050405020304" pitchFamily="18" charset="0"/>
              </a:rPr>
              <a:t>Objectives</a:t>
            </a:r>
          </a:p>
        </p:txBody>
      </p:sp>
      <p:sp>
        <p:nvSpPr>
          <p:cNvPr id="2" name="TextBox 1">
            <a:extLst>
              <a:ext uri="{FF2B5EF4-FFF2-40B4-BE49-F238E27FC236}">
                <a16:creationId xmlns:a16="http://schemas.microsoft.com/office/drawing/2014/main" id="{F9DC6F9C-8B90-4547-9224-F39861EBB2A8}"/>
              </a:ext>
            </a:extLst>
          </p:cNvPr>
          <p:cNvSpPr txBox="1"/>
          <p:nvPr/>
        </p:nvSpPr>
        <p:spPr>
          <a:xfrm>
            <a:off x="689674" y="1979061"/>
            <a:ext cx="5718874" cy="369331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What is the impact of the 5G launch on our revenue?</a:t>
            </a:r>
            <a:br>
              <a:rPr lang="en-US" b="0" i="0" dirty="0">
                <a:effectLst/>
                <a:latin typeface="Times New Roman" panose="02020603050405020304" pitchFamily="18" charset="0"/>
                <a:cs typeface="Times New Roman" panose="02020603050405020304" pitchFamily="18" charset="0"/>
              </a:rPr>
            </a:br>
            <a:endParaRPr lang="en-US" b="0"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Which KPI is underperforming after the 5G launch?</a:t>
            </a:r>
            <a:br>
              <a:rPr lang="en-US" b="0" i="0" dirty="0">
                <a:effectLst/>
                <a:latin typeface="Times New Roman" panose="02020603050405020304" pitchFamily="18" charset="0"/>
                <a:cs typeface="Times New Roman" panose="02020603050405020304" pitchFamily="18" charset="0"/>
              </a:rPr>
            </a:br>
            <a:endParaRPr lang="en-US" b="0"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After the 5G launch, which plans are performing well in terms of revenue? Which plans are not performing well?</a:t>
            </a:r>
            <a:br>
              <a:rPr lang="en-US" b="0" i="0" dirty="0">
                <a:effectLst/>
                <a:latin typeface="Times New Roman" panose="02020603050405020304" pitchFamily="18" charset="0"/>
                <a:cs typeface="Times New Roman" panose="02020603050405020304" pitchFamily="18" charset="0"/>
              </a:rPr>
            </a:br>
            <a:endParaRPr lang="en-US" b="0"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Is there any plan affected largely by the 5G launch? Should we continue or discontinue that plan?</a:t>
            </a:r>
            <a:br>
              <a:rPr lang="en-US" b="0" i="0" dirty="0">
                <a:effectLst/>
                <a:latin typeface="Times New Roman" panose="02020603050405020304" pitchFamily="18" charset="0"/>
                <a:cs typeface="Times New Roman" panose="02020603050405020304" pitchFamily="18" charset="0"/>
              </a:rPr>
            </a:br>
            <a:endParaRPr lang="en-US" b="0"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Is there any plan that is discontinued after the 5G launch? What is the reason for it?</a:t>
            </a:r>
          </a:p>
          <a:p>
            <a:pPr algn="just"/>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209C3A0-B56E-43EF-ADCD-9442C365BF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2372" y="1045149"/>
            <a:ext cx="4876190" cy="4876190"/>
          </a:xfrm>
          <a:prstGeom prst="rect">
            <a:avLst/>
          </a:prstGeom>
        </p:spPr>
      </p:pic>
      <p:pic>
        <p:nvPicPr>
          <p:cNvPr id="12" name="Audio 11">
            <a:hlinkClick r:id="" action="ppaction://media"/>
            <a:extLst>
              <a:ext uri="{FF2B5EF4-FFF2-40B4-BE49-F238E27FC236}">
                <a16:creationId xmlns:a16="http://schemas.microsoft.com/office/drawing/2014/main" id="{A1B66E82-2235-4AC9-9D1F-90FB65E6A3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06232266"/>
      </p:ext>
    </p:extLst>
  </p:cSld>
  <p:clrMapOvr>
    <a:masterClrMapping/>
  </p:clrMapOvr>
  <mc:AlternateContent xmlns:mc="http://schemas.openxmlformats.org/markup-compatibility/2006" xmlns:p14="http://schemas.microsoft.com/office/powerpoint/2010/main">
    <mc:Choice Requires="p14">
      <p:transition spd="slow" p14:dur="2000" advTm="41412"/>
    </mc:Choice>
    <mc:Fallback xmlns="">
      <p:transition spd="slow" advTm="41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2300F4-295A-4EE6-B44F-0AD0FCD0BEAE}"/>
              </a:ext>
            </a:extLst>
          </p:cNvPr>
          <p:cNvSpPr txBox="1"/>
          <p:nvPr/>
        </p:nvSpPr>
        <p:spPr>
          <a:xfrm>
            <a:off x="785704" y="650785"/>
            <a:ext cx="7896386" cy="461665"/>
          </a:xfrm>
          <a:prstGeom prst="rect">
            <a:avLst/>
          </a:prstGeom>
          <a:noFill/>
        </p:spPr>
        <p:txBody>
          <a:bodyPr wrap="square" rtlCol="0">
            <a:spAutoFit/>
          </a:bodyPr>
          <a:lstStyle/>
          <a:p>
            <a:r>
              <a:rPr lang="en-US" sz="2400" b="0" i="0" dirty="0">
                <a:solidFill>
                  <a:schemeClr val="bg1"/>
                </a:solidFill>
                <a:effectLst/>
                <a:latin typeface="Times New Roman" panose="02020603050405020304" pitchFamily="18" charset="0"/>
                <a:cs typeface="Times New Roman" panose="02020603050405020304" pitchFamily="18" charset="0"/>
              </a:rPr>
              <a:t>What is the impact of the 5G launch on our revenue?</a:t>
            </a:r>
            <a:endParaRPr lang="en-IN" sz="2400" dirty="0">
              <a:solidFill>
                <a:schemeClr val="bg1"/>
              </a:solidFill>
            </a:endParaRPr>
          </a:p>
        </p:txBody>
      </p:sp>
      <p:sp>
        <p:nvSpPr>
          <p:cNvPr id="3" name="TextBox 2">
            <a:extLst>
              <a:ext uri="{FF2B5EF4-FFF2-40B4-BE49-F238E27FC236}">
                <a16:creationId xmlns:a16="http://schemas.microsoft.com/office/drawing/2014/main" id="{0311A989-DD01-4577-92BD-E7C0F47C469C}"/>
              </a:ext>
            </a:extLst>
          </p:cNvPr>
          <p:cNvSpPr txBox="1"/>
          <p:nvPr/>
        </p:nvSpPr>
        <p:spPr>
          <a:xfrm>
            <a:off x="6795248" y="1562701"/>
            <a:ext cx="5396752" cy="1754326"/>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Before 5G launch, the value of revenue was 16.0 Billion. </a:t>
            </a:r>
            <a:r>
              <a:rPr lang="en-US" b="0" i="0" dirty="0">
                <a:solidFill>
                  <a:srgbClr val="ECECEC"/>
                </a:solidFill>
                <a:effectLst/>
                <a:latin typeface="Times New Roman" panose="02020603050405020304" pitchFamily="18" charset="0"/>
                <a:cs typeface="Times New Roman" panose="02020603050405020304" pitchFamily="18" charset="0"/>
              </a:rPr>
              <a:t>After 5G launch, the revenue decreased to 15.9 Billion, with a change of </a:t>
            </a:r>
            <a:r>
              <a:rPr lang="en-US" i="0" dirty="0">
                <a:solidFill>
                  <a:srgbClr val="FF0000"/>
                </a:solidFill>
                <a:effectLst/>
                <a:latin typeface="Times New Roman" panose="02020603050405020304" pitchFamily="18" charset="0"/>
                <a:cs typeface="Times New Roman" panose="02020603050405020304" pitchFamily="18" charset="0"/>
              </a:rPr>
              <a:t>-0.5%.</a:t>
            </a:r>
          </a:p>
          <a:p>
            <a:r>
              <a:rPr lang="en-US" b="0" i="0" dirty="0">
                <a:solidFill>
                  <a:srgbClr val="ECECEC"/>
                </a:solidFill>
                <a:effectLst/>
                <a:latin typeface="Söhne"/>
              </a:rPr>
              <a:t>After the implementation of 5G, there was a revenue increase of </a:t>
            </a:r>
            <a:r>
              <a:rPr lang="en-US" i="0" dirty="0">
                <a:solidFill>
                  <a:schemeClr val="accent4">
                    <a:lumMod val="50000"/>
                  </a:schemeClr>
                </a:solidFill>
                <a:effectLst/>
                <a:latin typeface="Söhne"/>
              </a:rPr>
              <a:t>+1.82% </a:t>
            </a:r>
            <a:r>
              <a:rPr lang="en-US" b="0" i="0" dirty="0">
                <a:solidFill>
                  <a:srgbClr val="ECECEC"/>
                </a:solidFill>
                <a:effectLst/>
                <a:latin typeface="Söhne"/>
              </a:rPr>
              <a:t>in Lucknow and a revenue decrease of </a:t>
            </a:r>
            <a:r>
              <a:rPr lang="en-US" i="0" dirty="0">
                <a:solidFill>
                  <a:srgbClr val="FF0000"/>
                </a:solidFill>
                <a:effectLst/>
                <a:latin typeface="Söhne"/>
              </a:rPr>
              <a:t>-2.83% </a:t>
            </a:r>
            <a:r>
              <a:rPr lang="en-US" b="0" i="0" dirty="0">
                <a:solidFill>
                  <a:srgbClr val="ECECEC"/>
                </a:solidFill>
                <a:effectLst/>
                <a:latin typeface="Söhne"/>
              </a:rPr>
              <a:t>in Delhi.</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7037F1F-DA97-4EDF-BF85-892391F24AE5}"/>
              </a:ext>
            </a:extLst>
          </p:cNvPr>
          <p:cNvPicPr>
            <a:picLocks noChangeAspect="1"/>
          </p:cNvPicPr>
          <p:nvPr/>
        </p:nvPicPr>
        <p:blipFill>
          <a:blip r:embed="rId4"/>
          <a:stretch>
            <a:fillRect/>
          </a:stretch>
        </p:blipFill>
        <p:spPr>
          <a:xfrm>
            <a:off x="169790" y="1734810"/>
            <a:ext cx="6508916" cy="914479"/>
          </a:xfrm>
          <a:prstGeom prst="rect">
            <a:avLst/>
          </a:prstGeom>
        </p:spPr>
      </p:pic>
      <p:pic>
        <p:nvPicPr>
          <p:cNvPr id="7" name="Picture 6">
            <a:extLst>
              <a:ext uri="{FF2B5EF4-FFF2-40B4-BE49-F238E27FC236}">
                <a16:creationId xmlns:a16="http://schemas.microsoft.com/office/drawing/2014/main" id="{9FA04255-F37D-4316-B9C8-AD80B656E588}"/>
              </a:ext>
            </a:extLst>
          </p:cNvPr>
          <p:cNvPicPr>
            <a:picLocks noChangeAspect="1"/>
          </p:cNvPicPr>
          <p:nvPr/>
        </p:nvPicPr>
        <p:blipFill>
          <a:blip r:embed="rId5"/>
          <a:stretch>
            <a:fillRect/>
          </a:stretch>
        </p:blipFill>
        <p:spPr>
          <a:xfrm>
            <a:off x="534691" y="3027882"/>
            <a:ext cx="5910933" cy="3570141"/>
          </a:xfrm>
          <a:prstGeom prst="rect">
            <a:avLst/>
          </a:prstGeom>
        </p:spPr>
      </p:pic>
      <p:pic>
        <p:nvPicPr>
          <p:cNvPr id="9" name="Picture 8">
            <a:extLst>
              <a:ext uri="{FF2B5EF4-FFF2-40B4-BE49-F238E27FC236}">
                <a16:creationId xmlns:a16="http://schemas.microsoft.com/office/drawing/2014/main" id="{8A6E4B79-9E86-48D0-90C9-6A0A94B98B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2835" y="3859611"/>
            <a:ext cx="2036977" cy="2036977"/>
          </a:xfrm>
          <a:prstGeom prst="rect">
            <a:avLst/>
          </a:prstGeom>
        </p:spPr>
      </p:pic>
      <p:pic>
        <p:nvPicPr>
          <p:cNvPr id="10" name="Audio 9">
            <a:hlinkClick r:id="" action="ppaction://media"/>
            <a:extLst>
              <a:ext uri="{FF2B5EF4-FFF2-40B4-BE49-F238E27FC236}">
                <a16:creationId xmlns:a16="http://schemas.microsoft.com/office/drawing/2014/main" id="{D8F1FC14-CC35-4B22-B460-37727AB02A2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86576126"/>
      </p:ext>
    </p:extLst>
  </p:cSld>
  <p:clrMapOvr>
    <a:masterClrMapping/>
  </p:clrMapOvr>
  <mc:AlternateContent xmlns:mc="http://schemas.openxmlformats.org/markup-compatibility/2006" xmlns:p14="http://schemas.microsoft.com/office/powerpoint/2010/main">
    <mc:Choice Requires="p14">
      <p:transition spd="slow" p14:dur="2000" advTm="27945"/>
    </mc:Choice>
    <mc:Fallback xmlns="">
      <p:transition spd="slow" advTm="27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B318A0-4BC8-456A-A8A5-AE4DEBF7A89B}"/>
              </a:ext>
            </a:extLst>
          </p:cNvPr>
          <p:cNvSpPr txBox="1"/>
          <p:nvPr/>
        </p:nvSpPr>
        <p:spPr>
          <a:xfrm>
            <a:off x="555812" y="510988"/>
            <a:ext cx="8014447" cy="369332"/>
          </a:xfrm>
          <a:prstGeom prst="rect">
            <a:avLst/>
          </a:prstGeom>
          <a:noFill/>
        </p:spPr>
        <p:txBody>
          <a:bodyPr wrap="square" rtlCol="0">
            <a:spAutoFit/>
          </a:bodyPr>
          <a:lstStyle/>
          <a:p>
            <a:r>
              <a:rPr lang="en-US" b="0" i="0" dirty="0">
                <a:solidFill>
                  <a:srgbClr val="131022"/>
                </a:solidFill>
                <a:effectLst/>
                <a:latin typeface="Arial" panose="020B0604020202020204" pitchFamily="34" charset="0"/>
              </a:rPr>
              <a:t>Key Performance Indicator</a:t>
            </a:r>
            <a:endParaRPr lang="en-IN" dirty="0"/>
          </a:p>
        </p:txBody>
      </p:sp>
      <p:pic>
        <p:nvPicPr>
          <p:cNvPr id="5" name="Picture 4">
            <a:extLst>
              <a:ext uri="{FF2B5EF4-FFF2-40B4-BE49-F238E27FC236}">
                <a16:creationId xmlns:a16="http://schemas.microsoft.com/office/drawing/2014/main" id="{3049A637-EB45-40D6-8CD4-A4849A3DAC7E}"/>
              </a:ext>
            </a:extLst>
          </p:cNvPr>
          <p:cNvPicPr>
            <a:picLocks noChangeAspect="1"/>
          </p:cNvPicPr>
          <p:nvPr/>
        </p:nvPicPr>
        <p:blipFill>
          <a:blip r:embed="rId4"/>
          <a:stretch>
            <a:fillRect/>
          </a:stretch>
        </p:blipFill>
        <p:spPr>
          <a:xfrm>
            <a:off x="454167" y="1116053"/>
            <a:ext cx="10984797" cy="1219306"/>
          </a:xfrm>
          <a:prstGeom prst="rect">
            <a:avLst/>
          </a:prstGeom>
        </p:spPr>
      </p:pic>
      <p:sp>
        <p:nvSpPr>
          <p:cNvPr id="6" name="TextBox 5">
            <a:extLst>
              <a:ext uri="{FF2B5EF4-FFF2-40B4-BE49-F238E27FC236}">
                <a16:creationId xmlns:a16="http://schemas.microsoft.com/office/drawing/2014/main" id="{89DEF46E-C2B9-4A37-B994-5B72C0539022}"/>
              </a:ext>
            </a:extLst>
          </p:cNvPr>
          <p:cNvSpPr txBox="1"/>
          <p:nvPr/>
        </p:nvSpPr>
        <p:spPr>
          <a:xfrm>
            <a:off x="349624" y="2752164"/>
            <a:ext cx="8014447" cy="2677656"/>
          </a:xfrm>
          <a:prstGeom prst="rect">
            <a:avLst/>
          </a:prstGeom>
          <a:noFill/>
        </p:spPr>
        <p:txBody>
          <a:bodyPr wrap="square" rtlCol="0">
            <a:spAutoFit/>
          </a:bodyPr>
          <a:lstStyle/>
          <a:p>
            <a:r>
              <a:rPr lang="en-IN" sz="2400" dirty="0"/>
              <a:t>Total revenue generated is </a:t>
            </a:r>
            <a:r>
              <a:rPr lang="en-IN" sz="2400" dirty="0">
                <a:solidFill>
                  <a:schemeClr val="accent4">
                    <a:lumMod val="50000"/>
                  </a:schemeClr>
                </a:solidFill>
              </a:rPr>
              <a:t>Rs. 31.9 Billion</a:t>
            </a:r>
            <a:br>
              <a:rPr lang="en-IN" sz="2400" dirty="0"/>
            </a:br>
            <a:endParaRPr lang="en-IN" sz="2400" dirty="0"/>
          </a:p>
          <a:p>
            <a:r>
              <a:rPr lang="en-IN" sz="2400" dirty="0"/>
              <a:t>Average Revenue Per User (ARPU) is </a:t>
            </a:r>
            <a:r>
              <a:rPr lang="en-IN" sz="2400" dirty="0">
                <a:solidFill>
                  <a:schemeClr val="accent4">
                    <a:lumMod val="50000"/>
                  </a:schemeClr>
                </a:solidFill>
              </a:rPr>
              <a:t>Rs. 200.7</a:t>
            </a:r>
            <a:br>
              <a:rPr lang="en-IN" sz="2400" dirty="0"/>
            </a:br>
            <a:endParaRPr lang="en-IN" sz="2400" dirty="0"/>
          </a:p>
          <a:p>
            <a:r>
              <a:rPr lang="en-IN" sz="2400" dirty="0"/>
              <a:t>Total Active Users (TAU) is </a:t>
            </a:r>
            <a:r>
              <a:rPr lang="en-IN" sz="2400" dirty="0">
                <a:solidFill>
                  <a:schemeClr val="accent4">
                    <a:lumMod val="50000"/>
                  </a:schemeClr>
                </a:solidFill>
              </a:rPr>
              <a:t>161.7 Million</a:t>
            </a:r>
            <a:br>
              <a:rPr lang="en-IN" sz="2400" dirty="0"/>
            </a:br>
            <a:endParaRPr lang="en-IN" sz="2400" dirty="0"/>
          </a:p>
          <a:p>
            <a:r>
              <a:rPr lang="en-IN" sz="2400" dirty="0"/>
              <a:t>Total Unsubscribed Users (TUsU) is </a:t>
            </a:r>
            <a:r>
              <a:rPr lang="en-IN" sz="2400" dirty="0">
                <a:solidFill>
                  <a:schemeClr val="accent4">
                    <a:lumMod val="50000"/>
                  </a:schemeClr>
                </a:solidFill>
              </a:rPr>
              <a:t>12.6 Million</a:t>
            </a:r>
          </a:p>
        </p:txBody>
      </p:sp>
      <p:pic>
        <p:nvPicPr>
          <p:cNvPr id="8" name="Audio 7">
            <a:hlinkClick r:id="" action="ppaction://media"/>
            <a:extLst>
              <a:ext uri="{FF2B5EF4-FFF2-40B4-BE49-F238E27FC236}">
                <a16:creationId xmlns:a16="http://schemas.microsoft.com/office/drawing/2014/main" id="{EDF1C57F-3216-4531-9929-01509A9428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14799600"/>
      </p:ext>
    </p:extLst>
  </p:cSld>
  <p:clrMapOvr>
    <a:masterClrMapping/>
  </p:clrMapOvr>
  <mc:AlternateContent xmlns:mc="http://schemas.openxmlformats.org/markup-compatibility/2006" xmlns:p14="http://schemas.microsoft.com/office/powerpoint/2010/main">
    <mc:Choice Requires="p14">
      <p:transition spd="slow" p14:dur="2000" advTm="22916"/>
    </mc:Choice>
    <mc:Fallback xmlns="">
      <p:transition spd="slow" advTm="22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F78774-6A7E-4C34-BF0D-59ED32C6CDEB}"/>
              </a:ext>
            </a:extLst>
          </p:cNvPr>
          <p:cNvSpPr txBox="1"/>
          <p:nvPr/>
        </p:nvSpPr>
        <p:spPr>
          <a:xfrm>
            <a:off x="421341" y="537882"/>
            <a:ext cx="7351059" cy="646331"/>
          </a:xfrm>
          <a:prstGeom prst="rect">
            <a:avLst/>
          </a:prstGeom>
          <a:noFill/>
        </p:spPr>
        <p:txBody>
          <a:bodyPr wrap="square" rtlCol="0">
            <a:spAutoFit/>
          </a:bodyPr>
          <a:lstStyle/>
          <a:p>
            <a:r>
              <a:rPr lang="en-US" b="0" i="0" dirty="0">
                <a:solidFill>
                  <a:srgbClr val="131022"/>
                </a:solidFill>
                <a:effectLst/>
                <a:latin typeface="Arial" panose="020B0604020202020204" pitchFamily="34" charset="0"/>
              </a:rPr>
              <a:t>Which KPI is underperforming after the 5G launch?</a:t>
            </a:r>
          </a:p>
          <a:p>
            <a:endParaRPr lang="en-IN" dirty="0"/>
          </a:p>
        </p:txBody>
      </p:sp>
      <p:pic>
        <p:nvPicPr>
          <p:cNvPr id="4" name="Picture 3">
            <a:extLst>
              <a:ext uri="{FF2B5EF4-FFF2-40B4-BE49-F238E27FC236}">
                <a16:creationId xmlns:a16="http://schemas.microsoft.com/office/drawing/2014/main" id="{0653E1E7-ED1B-4602-B88B-2B943A200EC1}"/>
              </a:ext>
            </a:extLst>
          </p:cNvPr>
          <p:cNvPicPr>
            <a:picLocks noChangeAspect="1"/>
          </p:cNvPicPr>
          <p:nvPr/>
        </p:nvPicPr>
        <p:blipFill>
          <a:blip r:embed="rId4"/>
          <a:stretch>
            <a:fillRect/>
          </a:stretch>
        </p:blipFill>
        <p:spPr>
          <a:xfrm>
            <a:off x="484094" y="1569696"/>
            <a:ext cx="7826418" cy="1158340"/>
          </a:xfrm>
          <a:prstGeom prst="rect">
            <a:avLst/>
          </a:prstGeom>
        </p:spPr>
      </p:pic>
      <p:sp>
        <p:nvSpPr>
          <p:cNvPr id="5" name="TextBox 4">
            <a:extLst>
              <a:ext uri="{FF2B5EF4-FFF2-40B4-BE49-F238E27FC236}">
                <a16:creationId xmlns:a16="http://schemas.microsoft.com/office/drawing/2014/main" id="{542B9E75-FA9A-4A67-ADBC-C28FEF74A3C4}"/>
              </a:ext>
            </a:extLst>
          </p:cNvPr>
          <p:cNvSpPr txBox="1"/>
          <p:nvPr/>
        </p:nvSpPr>
        <p:spPr>
          <a:xfrm>
            <a:off x="484095" y="1021976"/>
            <a:ext cx="5889811" cy="461665"/>
          </a:xfrm>
          <a:prstGeom prst="rect">
            <a:avLst/>
          </a:prstGeom>
          <a:noFill/>
        </p:spPr>
        <p:txBody>
          <a:bodyPr wrap="square" rtlCol="0">
            <a:spAutoFit/>
          </a:bodyPr>
          <a:lstStyle/>
          <a:p>
            <a:pPr algn="ctr"/>
            <a:r>
              <a:rPr lang="en-IN" sz="2400" b="1" dirty="0">
                <a:solidFill>
                  <a:schemeClr val="bg1"/>
                </a:solidFill>
              </a:rPr>
              <a:t>Before 5G Launch</a:t>
            </a:r>
          </a:p>
        </p:txBody>
      </p:sp>
      <p:sp>
        <p:nvSpPr>
          <p:cNvPr id="6" name="TextBox 5">
            <a:extLst>
              <a:ext uri="{FF2B5EF4-FFF2-40B4-BE49-F238E27FC236}">
                <a16:creationId xmlns:a16="http://schemas.microsoft.com/office/drawing/2014/main" id="{7A74BB59-09D7-4E28-A933-7447CA196F99}"/>
              </a:ext>
            </a:extLst>
          </p:cNvPr>
          <p:cNvSpPr txBox="1"/>
          <p:nvPr/>
        </p:nvSpPr>
        <p:spPr>
          <a:xfrm>
            <a:off x="484095" y="3113519"/>
            <a:ext cx="5889811" cy="461665"/>
          </a:xfrm>
          <a:prstGeom prst="rect">
            <a:avLst/>
          </a:prstGeom>
          <a:noFill/>
        </p:spPr>
        <p:txBody>
          <a:bodyPr wrap="square" rtlCol="0">
            <a:spAutoFit/>
          </a:bodyPr>
          <a:lstStyle/>
          <a:p>
            <a:pPr algn="ctr"/>
            <a:r>
              <a:rPr lang="en-IN" sz="2400" b="1" dirty="0">
                <a:solidFill>
                  <a:schemeClr val="bg1"/>
                </a:solidFill>
              </a:rPr>
              <a:t>After 5G Launch</a:t>
            </a:r>
          </a:p>
        </p:txBody>
      </p:sp>
      <p:pic>
        <p:nvPicPr>
          <p:cNvPr id="8" name="Picture 7">
            <a:extLst>
              <a:ext uri="{FF2B5EF4-FFF2-40B4-BE49-F238E27FC236}">
                <a16:creationId xmlns:a16="http://schemas.microsoft.com/office/drawing/2014/main" id="{B59F0AC7-63F4-4F24-AEE1-0792A44053C0}"/>
              </a:ext>
            </a:extLst>
          </p:cNvPr>
          <p:cNvPicPr>
            <a:picLocks noChangeAspect="1"/>
          </p:cNvPicPr>
          <p:nvPr/>
        </p:nvPicPr>
        <p:blipFill>
          <a:blip r:embed="rId5"/>
          <a:stretch>
            <a:fillRect/>
          </a:stretch>
        </p:blipFill>
        <p:spPr>
          <a:xfrm>
            <a:off x="484094" y="3751454"/>
            <a:ext cx="7818798" cy="1165961"/>
          </a:xfrm>
          <a:prstGeom prst="rect">
            <a:avLst/>
          </a:prstGeom>
        </p:spPr>
      </p:pic>
      <p:sp>
        <p:nvSpPr>
          <p:cNvPr id="9" name="TextBox 8">
            <a:extLst>
              <a:ext uri="{FF2B5EF4-FFF2-40B4-BE49-F238E27FC236}">
                <a16:creationId xmlns:a16="http://schemas.microsoft.com/office/drawing/2014/main" id="{598ADB61-D68B-4964-8EB6-3ADB58BF715D}"/>
              </a:ext>
            </a:extLst>
          </p:cNvPr>
          <p:cNvSpPr txBox="1"/>
          <p:nvPr/>
        </p:nvSpPr>
        <p:spPr>
          <a:xfrm>
            <a:off x="8659906" y="1184213"/>
            <a:ext cx="3325906" cy="2308324"/>
          </a:xfrm>
          <a:prstGeom prst="rect">
            <a:avLst/>
          </a:prstGeom>
          <a:noFill/>
        </p:spPr>
        <p:txBody>
          <a:bodyPr wrap="square" rtlCol="0">
            <a:spAutoFit/>
          </a:bodyPr>
          <a:lstStyle/>
          <a:p>
            <a:r>
              <a:rPr lang="en-IN" dirty="0"/>
              <a:t>After 5G implementation, Total Active Users(TAU) decreased by </a:t>
            </a:r>
            <a:r>
              <a:rPr lang="en-IN" dirty="0">
                <a:solidFill>
                  <a:srgbClr val="FF0000"/>
                </a:solidFill>
              </a:rPr>
              <a:t>-8.29% </a:t>
            </a:r>
            <a:r>
              <a:rPr lang="en-IN" dirty="0"/>
              <a:t>from 84.4 million to 77.4 million.</a:t>
            </a:r>
            <a:r>
              <a:rPr lang="en-IN" dirty="0">
                <a:solidFill>
                  <a:srgbClr val="FF0000"/>
                </a:solidFill>
              </a:rPr>
              <a:t> </a:t>
            </a:r>
            <a:br>
              <a:rPr lang="en-IN" dirty="0"/>
            </a:br>
            <a:br>
              <a:rPr lang="en-IN" dirty="0"/>
            </a:br>
            <a:r>
              <a:rPr lang="en-IN" sz="1800" dirty="0"/>
              <a:t>Total Unsubscribed Users (TUsU) increased by </a:t>
            </a:r>
            <a:r>
              <a:rPr lang="en-IN" sz="1800" dirty="0">
                <a:solidFill>
                  <a:schemeClr val="accent4">
                    <a:lumMod val="50000"/>
                  </a:schemeClr>
                </a:solidFill>
              </a:rPr>
              <a:t>+25% </a:t>
            </a:r>
            <a:r>
              <a:rPr lang="en-IN" sz="1800" dirty="0"/>
              <a:t>from 5.6 million to 7 million.</a:t>
            </a:r>
            <a:endParaRPr lang="en-IN" dirty="0"/>
          </a:p>
        </p:txBody>
      </p:sp>
      <p:pic>
        <p:nvPicPr>
          <p:cNvPr id="10" name="Audio 9">
            <a:hlinkClick r:id="" action="ppaction://media"/>
            <a:extLst>
              <a:ext uri="{FF2B5EF4-FFF2-40B4-BE49-F238E27FC236}">
                <a16:creationId xmlns:a16="http://schemas.microsoft.com/office/drawing/2014/main" id="{316F7DAF-D858-4F6F-ACE5-63A24B90AA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25032311"/>
      </p:ext>
    </p:extLst>
  </p:cSld>
  <p:clrMapOvr>
    <a:masterClrMapping/>
  </p:clrMapOvr>
  <mc:AlternateContent xmlns:mc="http://schemas.openxmlformats.org/markup-compatibility/2006" xmlns:p14="http://schemas.microsoft.com/office/powerpoint/2010/main">
    <mc:Choice Requires="p14">
      <p:transition spd="slow" p14:dur="2000" advTm="23891"/>
    </mc:Choice>
    <mc:Fallback xmlns="">
      <p:transition spd="slow" advTm="23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F33B87-32DD-45F4-8A7A-1303EBCE67F4}"/>
              </a:ext>
            </a:extLst>
          </p:cNvPr>
          <p:cNvSpPr txBox="1"/>
          <p:nvPr/>
        </p:nvSpPr>
        <p:spPr>
          <a:xfrm>
            <a:off x="582706" y="421341"/>
            <a:ext cx="9117106" cy="923330"/>
          </a:xfrm>
          <a:prstGeom prst="rect">
            <a:avLst/>
          </a:prstGeom>
          <a:noFill/>
        </p:spPr>
        <p:txBody>
          <a:bodyPr wrap="square" rtlCol="0">
            <a:spAutoFit/>
          </a:bodyPr>
          <a:lstStyle/>
          <a:p>
            <a:r>
              <a:rPr lang="en-US" b="0" i="0" dirty="0">
                <a:solidFill>
                  <a:srgbClr val="131022"/>
                </a:solidFill>
                <a:effectLst/>
                <a:latin typeface="Arial" panose="020B0604020202020204" pitchFamily="34" charset="0"/>
              </a:rPr>
              <a:t>After the 5G launch, which plans are performing well in terms of revenue? Which plans are not performing well?</a:t>
            </a:r>
          </a:p>
          <a:p>
            <a:endParaRPr lang="en-IN" dirty="0"/>
          </a:p>
        </p:txBody>
      </p:sp>
      <p:sp>
        <p:nvSpPr>
          <p:cNvPr id="3" name="TextBox 2">
            <a:extLst>
              <a:ext uri="{FF2B5EF4-FFF2-40B4-BE49-F238E27FC236}">
                <a16:creationId xmlns:a16="http://schemas.microsoft.com/office/drawing/2014/main" id="{75383DE2-A7E5-42E0-BEBA-D49120F01686}"/>
              </a:ext>
            </a:extLst>
          </p:cNvPr>
          <p:cNvSpPr txBox="1"/>
          <p:nvPr/>
        </p:nvSpPr>
        <p:spPr>
          <a:xfrm>
            <a:off x="717176" y="1344671"/>
            <a:ext cx="2617695" cy="369332"/>
          </a:xfrm>
          <a:prstGeom prst="rect">
            <a:avLst/>
          </a:prstGeom>
          <a:noFill/>
        </p:spPr>
        <p:txBody>
          <a:bodyPr wrap="square" rtlCol="0">
            <a:spAutoFit/>
          </a:bodyPr>
          <a:lstStyle/>
          <a:p>
            <a:r>
              <a:rPr lang="en-IN" dirty="0">
                <a:solidFill>
                  <a:schemeClr val="accent4">
                    <a:lumMod val="50000"/>
                  </a:schemeClr>
                </a:solidFill>
              </a:rPr>
              <a:t> Before 5G Launch</a:t>
            </a:r>
          </a:p>
        </p:txBody>
      </p:sp>
      <p:sp>
        <p:nvSpPr>
          <p:cNvPr id="4" name="TextBox 3">
            <a:extLst>
              <a:ext uri="{FF2B5EF4-FFF2-40B4-BE49-F238E27FC236}">
                <a16:creationId xmlns:a16="http://schemas.microsoft.com/office/drawing/2014/main" id="{9C4FAE6B-DA45-4FC7-B612-A09E282B840A}"/>
              </a:ext>
            </a:extLst>
          </p:cNvPr>
          <p:cNvSpPr txBox="1"/>
          <p:nvPr/>
        </p:nvSpPr>
        <p:spPr>
          <a:xfrm>
            <a:off x="6768353" y="1344671"/>
            <a:ext cx="2617695" cy="369332"/>
          </a:xfrm>
          <a:prstGeom prst="rect">
            <a:avLst/>
          </a:prstGeom>
          <a:noFill/>
        </p:spPr>
        <p:txBody>
          <a:bodyPr wrap="square" rtlCol="0">
            <a:spAutoFit/>
          </a:bodyPr>
          <a:lstStyle/>
          <a:p>
            <a:r>
              <a:rPr lang="en-IN" dirty="0">
                <a:solidFill>
                  <a:schemeClr val="accent4">
                    <a:lumMod val="50000"/>
                  </a:schemeClr>
                </a:solidFill>
              </a:rPr>
              <a:t> After 5G Launch</a:t>
            </a:r>
          </a:p>
        </p:txBody>
      </p:sp>
      <p:pic>
        <p:nvPicPr>
          <p:cNvPr id="6" name="Picture 5">
            <a:extLst>
              <a:ext uri="{FF2B5EF4-FFF2-40B4-BE49-F238E27FC236}">
                <a16:creationId xmlns:a16="http://schemas.microsoft.com/office/drawing/2014/main" id="{74190A8C-908A-4F95-A6E9-89C00E28CB08}"/>
              </a:ext>
            </a:extLst>
          </p:cNvPr>
          <p:cNvPicPr>
            <a:picLocks noChangeAspect="1"/>
          </p:cNvPicPr>
          <p:nvPr/>
        </p:nvPicPr>
        <p:blipFill>
          <a:blip r:embed="rId4"/>
          <a:stretch>
            <a:fillRect/>
          </a:stretch>
        </p:blipFill>
        <p:spPr>
          <a:xfrm>
            <a:off x="717175" y="1910062"/>
            <a:ext cx="3693460" cy="2554361"/>
          </a:xfrm>
          <a:prstGeom prst="rect">
            <a:avLst/>
          </a:prstGeom>
        </p:spPr>
      </p:pic>
      <p:pic>
        <p:nvPicPr>
          <p:cNvPr id="8" name="Picture 7">
            <a:extLst>
              <a:ext uri="{FF2B5EF4-FFF2-40B4-BE49-F238E27FC236}">
                <a16:creationId xmlns:a16="http://schemas.microsoft.com/office/drawing/2014/main" id="{B317A108-AA47-4B15-9E70-62AB69A1B20A}"/>
              </a:ext>
            </a:extLst>
          </p:cNvPr>
          <p:cNvPicPr>
            <a:picLocks noChangeAspect="1"/>
          </p:cNvPicPr>
          <p:nvPr/>
        </p:nvPicPr>
        <p:blipFill>
          <a:blip r:embed="rId5"/>
          <a:stretch>
            <a:fillRect/>
          </a:stretch>
        </p:blipFill>
        <p:spPr>
          <a:xfrm>
            <a:off x="5692588" y="1910061"/>
            <a:ext cx="3693460" cy="2554362"/>
          </a:xfrm>
          <a:prstGeom prst="rect">
            <a:avLst/>
          </a:prstGeom>
        </p:spPr>
      </p:pic>
      <p:sp>
        <p:nvSpPr>
          <p:cNvPr id="9" name="TextBox 8">
            <a:extLst>
              <a:ext uri="{FF2B5EF4-FFF2-40B4-BE49-F238E27FC236}">
                <a16:creationId xmlns:a16="http://schemas.microsoft.com/office/drawing/2014/main" id="{8B50E84D-9E53-4776-9869-2D3ACAB3677E}"/>
              </a:ext>
            </a:extLst>
          </p:cNvPr>
          <p:cNvSpPr txBox="1"/>
          <p:nvPr/>
        </p:nvSpPr>
        <p:spPr>
          <a:xfrm>
            <a:off x="582706" y="5051664"/>
            <a:ext cx="9251576" cy="923330"/>
          </a:xfrm>
          <a:prstGeom prst="rect">
            <a:avLst/>
          </a:prstGeom>
          <a:noFill/>
        </p:spPr>
        <p:txBody>
          <a:bodyPr wrap="square" rtlCol="0">
            <a:spAutoFit/>
          </a:bodyPr>
          <a:lstStyle/>
          <a:p>
            <a:r>
              <a:rPr lang="en-IN" dirty="0"/>
              <a:t>After 5G launch, </a:t>
            </a:r>
            <a:r>
              <a:rPr lang="en-IN" dirty="0">
                <a:solidFill>
                  <a:schemeClr val="accent4">
                    <a:lumMod val="50000"/>
                  </a:schemeClr>
                </a:solidFill>
              </a:rPr>
              <a:t>p1,p11,p12 </a:t>
            </a:r>
            <a:r>
              <a:rPr lang="en-IN" dirty="0"/>
              <a:t>are performing well in terms of revenue.</a:t>
            </a:r>
            <a:br>
              <a:rPr lang="en-IN" dirty="0"/>
            </a:br>
            <a:r>
              <a:rPr lang="en-IN" dirty="0"/>
              <a:t>The major declined plan is </a:t>
            </a:r>
            <a:r>
              <a:rPr lang="en-IN" dirty="0">
                <a:solidFill>
                  <a:srgbClr val="FF0000"/>
                </a:solidFill>
              </a:rPr>
              <a:t>p7</a:t>
            </a:r>
            <a:r>
              <a:rPr lang="en-IN" dirty="0"/>
              <a:t> in revenue .</a:t>
            </a:r>
          </a:p>
          <a:p>
            <a:r>
              <a:rPr lang="en-IN" dirty="0"/>
              <a:t>P4,P5,P6 plans are slightly declined.</a:t>
            </a:r>
          </a:p>
        </p:txBody>
      </p:sp>
      <p:pic>
        <p:nvPicPr>
          <p:cNvPr id="10" name="Audio 9">
            <a:hlinkClick r:id="" action="ppaction://media"/>
            <a:extLst>
              <a:ext uri="{FF2B5EF4-FFF2-40B4-BE49-F238E27FC236}">
                <a16:creationId xmlns:a16="http://schemas.microsoft.com/office/drawing/2014/main" id="{A07F211E-4985-463B-94A2-3159882D2F8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4087757"/>
      </p:ext>
    </p:extLst>
  </p:cSld>
  <p:clrMapOvr>
    <a:masterClrMapping/>
  </p:clrMapOvr>
  <mc:AlternateContent xmlns:mc="http://schemas.openxmlformats.org/markup-compatibility/2006" xmlns:p14="http://schemas.microsoft.com/office/powerpoint/2010/main">
    <mc:Choice Requires="p14">
      <p:transition spd="slow" p14:dur="2000" advTm="20335"/>
    </mc:Choice>
    <mc:Fallback xmlns="">
      <p:transition spd="slow" advTm="20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F08F3A-E451-4046-B8DC-9F2BE5E5BF6B}"/>
              </a:ext>
            </a:extLst>
          </p:cNvPr>
          <p:cNvSpPr txBox="1"/>
          <p:nvPr/>
        </p:nvSpPr>
        <p:spPr>
          <a:xfrm>
            <a:off x="609600" y="421341"/>
            <a:ext cx="7996518" cy="923330"/>
          </a:xfrm>
          <a:prstGeom prst="rect">
            <a:avLst/>
          </a:prstGeom>
          <a:noFill/>
        </p:spPr>
        <p:txBody>
          <a:bodyPr wrap="square" rtlCol="0">
            <a:spAutoFit/>
          </a:bodyPr>
          <a:lstStyle/>
          <a:p>
            <a:r>
              <a:rPr lang="en-US" b="0" i="0" dirty="0">
                <a:solidFill>
                  <a:srgbClr val="131022"/>
                </a:solidFill>
                <a:effectLst/>
                <a:latin typeface="Arial" panose="020B0604020202020204" pitchFamily="34" charset="0"/>
              </a:rPr>
              <a:t>Is there any plan affected largely by the 5G launch? Should we continue or discontinue that plan?</a:t>
            </a:r>
          </a:p>
          <a:p>
            <a:endParaRPr lang="en-IN" dirty="0"/>
          </a:p>
        </p:txBody>
      </p:sp>
      <p:pic>
        <p:nvPicPr>
          <p:cNvPr id="5" name="Picture 4">
            <a:extLst>
              <a:ext uri="{FF2B5EF4-FFF2-40B4-BE49-F238E27FC236}">
                <a16:creationId xmlns:a16="http://schemas.microsoft.com/office/drawing/2014/main" id="{9B8E09EE-164A-4532-B333-84CF63F5C6A2}"/>
              </a:ext>
            </a:extLst>
          </p:cNvPr>
          <p:cNvPicPr>
            <a:picLocks noChangeAspect="1"/>
          </p:cNvPicPr>
          <p:nvPr/>
        </p:nvPicPr>
        <p:blipFill>
          <a:blip r:embed="rId4"/>
          <a:stretch>
            <a:fillRect/>
          </a:stretch>
        </p:blipFill>
        <p:spPr>
          <a:xfrm>
            <a:off x="645459" y="1344671"/>
            <a:ext cx="7628965" cy="1265030"/>
          </a:xfrm>
          <a:prstGeom prst="rect">
            <a:avLst/>
          </a:prstGeom>
        </p:spPr>
      </p:pic>
      <p:sp>
        <p:nvSpPr>
          <p:cNvPr id="6" name="TextBox 5">
            <a:extLst>
              <a:ext uri="{FF2B5EF4-FFF2-40B4-BE49-F238E27FC236}">
                <a16:creationId xmlns:a16="http://schemas.microsoft.com/office/drawing/2014/main" id="{31892421-897D-4C9E-88CC-A85E9E4F259E}"/>
              </a:ext>
            </a:extLst>
          </p:cNvPr>
          <p:cNvSpPr txBox="1"/>
          <p:nvPr/>
        </p:nvSpPr>
        <p:spPr>
          <a:xfrm>
            <a:off x="717176" y="3065929"/>
            <a:ext cx="8274424" cy="646331"/>
          </a:xfrm>
          <a:prstGeom prst="rect">
            <a:avLst/>
          </a:prstGeom>
          <a:noFill/>
        </p:spPr>
        <p:txBody>
          <a:bodyPr wrap="square" rtlCol="0">
            <a:spAutoFit/>
          </a:bodyPr>
          <a:lstStyle/>
          <a:p>
            <a:r>
              <a:rPr lang="en-IN" dirty="0"/>
              <a:t>After 5G launch, P7 is largely affected with revenue declining from 582.4 million to 155.6 million.</a:t>
            </a:r>
          </a:p>
        </p:txBody>
      </p:sp>
      <p:pic>
        <p:nvPicPr>
          <p:cNvPr id="7" name="Audio 6">
            <a:hlinkClick r:id="" action="ppaction://media"/>
            <a:extLst>
              <a:ext uri="{FF2B5EF4-FFF2-40B4-BE49-F238E27FC236}">
                <a16:creationId xmlns:a16="http://schemas.microsoft.com/office/drawing/2014/main" id="{8E6445F8-06BC-41F8-B14F-9EA6E202A5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99994661"/>
      </p:ext>
    </p:extLst>
  </p:cSld>
  <p:clrMapOvr>
    <a:masterClrMapping/>
  </p:clrMapOvr>
  <mc:AlternateContent xmlns:mc="http://schemas.openxmlformats.org/markup-compatibility/2006" xmlns:p14="http://schemas.microsoft.com/office/powerpoint/2010/main">
    <mc:Choice Requires="p14">
      <p:transition spd="slow" p14:dur="2000" advTm="16597"/>
    </mc:Choice>
    <mc:Fallback xmlns="">
      <p:transition spd="slow" advTm="16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C8EB8E-AA15-4637-BAE2-CB33F6DB21BF}"/>
              </a:ext>
            </a:extLst>
          </p:cNvPr>
          <p:cNvSpPr txBox="1"/>
          <p:nvPr/>
        </p:nvSpPr>
        <p:spPr>
          <a:xfrm>
            <a:off x="528918" y="439271"/>
            <a:ext cx="9448800" cy="646331"/>
          </a:xfrm>
          <a:prstGeom prst="rect">
            <a:avLst/>
          </a:prstGeom>
          <a:noFill/>
        </p:spPr>
        <p:txBody>
          <a:bodyPr wrap="square" rtlCol="0">
            <a:spAutoFit/>
          </a:bodyPr>
          <a:lstStyle/>
          <a:p>
            <a:r>
              <a:rPr lang="en-US" b="0" i="0" dirty="0">
                <a:solidFill>
                  <a:srgbClr val="131022"/>
                </a:solidFill>
                <a:effectLst/>
                <a:latin typeface="Arial" panose="020B0604020202020204" pitchFamily="34" charset="0"/>
              </a:rPr>
              <a:t>Is there any plan that is discontinued after the 5G launch? What is the reason for it?</a:t>
            </a:r>
          </a:p>
          <a:p>
            <a:endParaRPr lang="en-IN" dirty="0"/>
          </a:p>
        </p:txBody>
      </p:sp>
      <p:pic>
        <p:nvPicPr>
          <p:cNvPr id="4" name="Picture 3">
            <a:extLst>
              <a:ext uri="{FF2B5EF4-FFF2-40B4-BE49-F238E27FC236}">
                <a16:creationId xmlns:a16="http://schemas.microsoft.com/office/drawing/2014/main" id="{EB04A994-21E8-4C9D-A71F-32F4F0F424FB}"/>
              </a:ext>
            </a:extLst>
          </p:cNvPr>
          <p:cNvPicPr>
            <a:picLocks noChangeAspect="1"/>
          </p:cNvPicPr>
          <p:nvPr/>
        </p:nvPicPr>
        <p:blipFill>
          <a:blip r:embed="rId4"/>
          <a:stretch>
            <a:fillRect/>
          </a:stretch>
        </p:blipFill>
        <p:spPr>
          <a:xfrm>
            <a:off x="5800164" y="1190889"/>
            <a:ext cx="6236137" cy="1256476"/>
          </a:xfrm>
          <a:prstGeom prst="rect">
            <a:avLst/>
          </a:prstGeom>
        </p:spPr>
      </p:pic>
      <p:pic>
        <p:nvPicPr>
          <p:cNvPr id="6" name="Picture 5">
            <a:extLst>
              <a:ext uri="{FF2B5EF4-FFF2-40B4-BE49-F238E27FC236}">
                <a16:creationId xmlns:a16="http://schemas.microsoft.com/office/drawing/2014/main" id="{4690DEEB-41CE-4E04-8D24-3528C269EB7D}"/>
              </a:ext>
            </a:extLst>
          </p:cNvPr>
          <p:cNvPicPr>
            <a:picLocks noChangeAspect="1"/>
          </p:cNvPicPr>
          <p:nvPr/>
        </p:nvPicPr>
        <p:blipFill>
          <a:blip r:embed="rId5"/>
          <a:stretch>
            <a:fillRect/>
          </a:stretch>
        </p:blipFill>
        <p:spPr>
          <a:xfrm>
            <a:off x="5800164" y="2715162"/>
            <a:ext cx="6236137" cy="1427677"/>
          </a:xfrm>
          <a:prstGeom prst="rect">
            <a:avLst/>
          </a:prstGeom>
        </p:spPr>
      </p:pic>
      <p:pic>
        <p:nvPicPr>
          <p:cNvPr id="8" name="Picture 7">
            <a:extLst>
              <a:ext uri="{FF2B5EF4-FFF2-40B4-BE49-F238E27FC236}">
                <a16:creationId xmlns:a16="http://schemas.microsoft.com/office/drawing/2014/main" id="{FA1A853C-8007-4B92-86C6-AA33092CCDD2}"/>
              </a:ext>
            </a:extLst>
          </p:cNvPr>
          <p:cNvPicPr>
            <a:picLocks noChangeAspect="1"/>
          </p:cNvPicPr>
          <p:nvPr/>
        </p:nvPicPr>
        <p:blipFill>
          <a:blip r:embed="rId6"/>
          <a:stretch>
            <a:fillRect/>
          </a:stretch>
        </p:blipFill>
        <p:spPr>
          <a:xfrm>
            <a:off x="5800164" y="4410636"/>
            <a:ext cx="6236137" cy="1256475"/>
          </a:xfrm>
          <a:prstGeom prst="rect">
            <a:avLst/>
          </a:prstGeom>
        </p:spPr>
      </p:pic>
      <p:sp>
        <p:nvSpPr>
          <p:cNvPr id="9" name="TextBox 8">
            <a:extLst>
              <a:ext uri="{FF2B5EF4-FFF2-40B4-BE49-F238E27FC236}">
                <a16:creationId xmlns:a16="http://schemas.microsoft.com/office/drawing/2014/main" id="{6FA1B793-621F-4A09-A019-DC6F3C5AA425}"/>
              </a:ext>
            </a:extLst>
          </p:cNvPr>
          <p:cNvSpPr txBox="1"/>
          <p:nvPr/>
        </p:nvSpPr>
        <p:spPr>
          <a:xfrm>
            <a:off x="851647" y="1497106"/>
            <a:ext cx="3810000" cy="1754326"/>
          </a:xfrm>
          <a:prstGeom prst="rect">
            <a:avLst/>
          </a:prstGeom>
          <a:noFill/>
        </p:spPr>
        <p:txBody>
          <a:bodyPr wrap="square" rtlCol="0">
            <a:spAutoFit/>
          </a:bodyPr>
          <a:lstStyle/>
          <a:p>
            <a:r>
              <a:rPr lang="en-IN" dirty="0"/>
              <a:t>P8,P9 and P10 plans are discontinued after 5G launch</a:t>
            </a:r>
            <a:br>
              <a:rPr lang="en-IN" dirty="0"/>
            </a:br>
            <a:br>
              <a:rPr lang="en-IN" dirty="0"/>
            </a:br>
            <a:r>
              <a:rPr lang="en-IN" dirty="0"/>
              <a:t>The new plans were added in launch of 5G those are P11,P12 and P13 </a:t>
            </a:r>
          </a:p>
        </p:txBody>
      </p:sp>
      <p:pic>
        <p:nvPicPr>
          <p:cNvPr id="5" name="Picture 4">
            <a:extLst>
              <a:ext uri="{FF2B5EF4-FFF2-40B4-BE49-F238E27FC236}">
                <a16:creationId xmlns:a16="http://schemas.microsoft.com/office/drawing/2014/main" id="{DC5D6CDF-306E-4E94-8642-F05CF1017814}"/>
              </a:ext>
            </a:extLst>
          </p:cNvPr>
          <p:cNvPicPr>
            <a:picLocks noChangeAspect="1"/>
          </p:cNvPicPr>
          <p:nvPr/>
        </p:nvPicPr>
        <p:blipFill>
          <a:blip r:embed="rId7"/>
          <a:stretch>
            <a:fillRect/>
          </a:stretch>
        </p:blipFill>
        <p:spPr>
          <a:xfrm>
            <a:off x="366440" y="3330557"/>
            <a:ext cx="4447607" cy="909749"/>
          </a:xfrm>
          <a:prstGeom prst="rect">
            <a:avLst/>
          </a:prstGeom>
        </p:spPr>
      </p:pic>
      <p:pic>
        <p:nvPicPr>
          <p:cNvPr id="10" name="Picture 9">
            <a:extLst>
              <a:ext uri="{FF2B5EF4-FFF2-40B4-BE49-F238E27FC236}">
                <a16:creationId xmlns:a16="http://schemas.microsoft.com/office/drawing/2014/main" id="{314A65B5-A487-492A-825A-9FA4346ADA69}"/>
              </a:ext>
            </a:extLst>
          </p:cNvPr>
          <p:cNvPicPr>
            <a:picLocks noChangeAspect="1"/>
          </p:cNvPicPr>
          <p:nvPr/>
        </p:nvPicPr>
        <p:blipFill>
          <a:blip r:embed="rId8"/>
          <a:stretch>
            <a:fillRect/>
          </a:stretch>
        </p:blipFill>
        <p:spPr>
          <a:xfrm>
            <a:off x="360854" y="4319431"/>
            <a:ext cx="4447607" cy="909749"/>
          </a:xfrm>
          <a:prstGeom prst="rect">
            <a:avLst/>
          </a:prstGeom>
        </p:spPr>
      </p:pic>
      <p:pic>
        <p:nvPicPr>
          <p:cNvPr id="12" name="Picture 11">
            <a:extLst>
              <a:ext uri="{FF2B5EF4-FFF2-40B4-BE49-F238E27FC236}">
                <a16:creationId xmlns:a16="http://schemas.microsoft.com/office/drawing/2014/main" id="{BE6973A4-E34E-4F13-88C1-5CAD3F925840}"/>
              </a:ext>
            </a:extLst>
          </p:cNvPr>
          <p:cNvPicPr>
            <a:picLocks noChangeAspect="1"/>
          </p:cNvPicPr>
          <p:nvPr/>
        </p:nvPicPr>
        <p:blipFill>
          <a:blip r:embed="rId9"/>
          <a:stretch>
            <a:fillRect/>
          </a:stretch>
        </p:blipFill>
        <p:spPr>
          <a:xfrm>
            <a:off x="360854" y="5296439"/>
            <a:ext cx="4447607" cy="909750"/>
          </a:xfrm>
          <a:prstGeom prst="rect">
            <a:avLst/>
          </a:prstGeom>
        </p:spPr>
      </p:pic>
      <p:pic>
        <p:nvPicPr>
          <p:cNvPr id="14" name="Audio 13">
            <a:hlinkClick r:id="" action="ppaction://media"/>
            <a:extLst>
              <a:ext uri="{FF2B5EF4-FFF2-40B4-BE49-F238E27FC236}">
                <a16:creationId xmlns:a16="http://schemas.microsoft.com/office/drawing/2014/main" id="{28557291-EC1E-4C29-9560-C9958EDB089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16948450"/>
      </p:ext>
    </p:extLst>
  </p:cSld>
  <p:clrMapOvr>
    <a:masterClrMapping/>
  </p:clrMapOvr>
  <mc:AlternateContent xmlns:mc="http://schemas.openxmlformats.org/markup-compatibility/2006" xmlns:p14="http://schemas.microsoft.com/office/powerpoint/2010/main">
    <mc:Choice Requires="p14">
      <p:transition spd="slow" p14:dur="2000" advTm="17186"/>
    </mc:Choice>
    <mc:Fallback xmlns="">
      <p:transition spd="slow" advTm="17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TM03457491[[fn=Metropolitan]]</Template>
  <TotalTime>1051</TotalTime>
  <Words>474</Words>
  <Application>Microsoft Office PowerPoint</Application>
  <PresentationFormat>Widescreen</PresentationFormat>
  <Paragraphs>33</Paragraphs>
  <Slides>10</Slides>
  <Notes>0</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Century Gothic</vt:lpstr>
      <vt:lpstr>Söhne</vt:lpstr>
      <vt:lpstr>Times New Roman</vt:lpstr>
      <vt:lpstr>Wingdings 3</vt:lpstr>
      <vt:lpstr>Slice</vt:lpstr>
      <vt:lpstr>WaveCoN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Bhisetti Bhavani</dc:creator>
  <cp:lastModifiedBy>Bhisetti Bhavani</cp:lastModifiedBy>
  <cp:revision>44</cp:revision>
  <dcterms:created xsi:type="dcterms:W3CDTF">2024-04-08T08:52:42Z</dcterms:created>
  <dcterms:modified xsi:type="dcterms:W3CDTF">2024-04-26T06:18:11Z</dcterms:modified>
</cp:coreProperties>
</file>